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A2BCE5-F2EA-4F78-8FA4-3CAB4F5D8C18}" v="4" dt="2024-02-28T08:42:11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2472" y="77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cent.belloche" userId="S::vincent.belloche_charles-peguy.net#ext#@businesscollege.onmicrosoft.com::510ee6d2-5bb1-45f9-b022-db37a7cd2d3d" providerId="AD" clId="Web-{3EF3840C-5D27-55DA-F97E-C6370DCB5624}"/>
    <pc:docChg chg="modSld">
      <pc:chgData name="vincent.belloche" userId="S::vincent.belloche_charles-peguy.net#ext#@businesscollege.onmicrosoft.com::510ee6d2-5bb1-45f9-b022-db37a7cd2d3d" providerId="AD" clId="Web-{3EF3840C-5D27-55DA-F97E-C6370DCB5624}" dt="2024-02-01T12:19:34.606" v="0" actId="20577"/>
      <pc:docMkLst>
        <pc:docMk/>
      </pc:docMkLst>
      <pc:sldChg chg="modSp">
        <pc:chgData name="vincent.belloche" userId="S::vincent.belloche_charles-peguy.net#ext#@businesscollege.onmicrosoft.com::510ee6d2-5bb1-45f9-b022-db37a7cd2d3d" providerId="AD" clId="Web-{3EF3840C-5D27-55DA-F97E-C6370DCB5624}" dt="2024-02-01T12:19:34.606" v="0" actId="20577"/>
        <pc:sldMkLst>
          <pc:docMk/>
          <pc:sldMk cId="1854091420" sldId="267"/>
        </pc:sldMkLst>
        <pc:spChg chg="mod">
          <ac:chgData name="vincent.belloche" userId="S::vincent.belloche_charles-peguy.net#ext#@businesscollege.onmicrosoft.com::510ee6d2-5bb1-45f9-b022-db37a7cd2d3d" providerId="AD" clId="Web-{3EF3840C-5D27-55DA-F97E-C6370DCB5624}" dt="2024-02-01T12:19:34.606" v="0" actId="20577"/>
          <ac:spMkLst>
            <pc:docMk/>
            <pc:sldMk cId="1854091420" sldId="267"/>
            <ac:spMk id="2" creationId="{456D5912-8A3C-A510-84BD-BB6D51D0363E}"/>
          </ac:spMkLst>
        </pc:spChg>
      </pc:sldChg>
    </pc:docChg>
  </pc:docChgLst>
  <pc:docChgLst>
    <pc:chgData name="Simon Orsolya" userId="S::simor@bc.fi::ca7fb915-1ed1-4a38-abbb-3fb3a0098912" providerId="AD" clId="Web-{76A2BCE5-F2EA-4F78-8FA4-3CAB4F5D8C18}"/>
    <pc:docChg chg="modSld">
      <pc:chgData name="Simon Orsolya" userId="S::simor@bc.fi::ca7fb915-1ed1-4a38-abbb-3fb3a0098912" providerId="AD" clId="Web-{76A2BCE5-F2EA-4F78-8FA4-3CAB4F5D8C18}" dt="2024-02-28T08:42:11.928" v="3" actId="20577"/>
      <pc:docMkLst>
        <pc:docMk/>
      </pc:docMkLst>
      <pc:sldChg chg="modSp">
        <pc:chgData name="Simon Orsolya" userId="S::simor@bc.fi::ca7fb915-1ed1-4a38-abbb-3fb3a0098912" providerId="AD" clId="Web-{76A2BCE5-F2EA-4F78-8FA4-3CAB4F5D8C18}" dt="2024-02-28T08:41:57.646" v="2" actId="20577"/>
        <pc:sldMkLst>
          <pc:docMk/>
          <pc:sldMk cId="744539087" sldId="272"/>
        </pc:sldMkLst>
        <pc:spChg chg="mod">
          <ac:chgData name="Simon Orsolya" userId="S::simor@bc.fi::ca7fb915-1ed1-4a38-abbb-3fb3a0098912" providerId="AD" clId="Web-{76A2BCE5-F2EA-4F78-8FA4-3CAB4F5D8C18}" dt="2024-02-28T08:41:57.646" v="2" actId="20577"/>
          <ac:spMkLst>
            <pc:docMk/>
            <pc:sldMk cId="744539087" sldId="272"/>
            <ac:spMk id="9" creationId="{11416702-219F-0DC4-7ABA-4ABE9FA71BA7}"/>
          </ac:spMkLst>
        </pc:spChg>
      </pc:sldChg>
      <pc:sldChg chg="modSp">
        <pc:chgData name="Simon Orsolya" userId="S::simor@bc.fi::ca7fb915-1ed1-4a38-abbb-3fb3a0098912" providerId="AD" clId="Web-{76A2BCE5-F2EA-4F78-8FA4-3CAB4F5D8C18}" dt="2024-02-28T08:42:11.928" v="3" actId="20577"/>
        <pc:sldMkLst>
          <pc:docMk/>
          <pc:sldMk cId="1846647221" sldId="273"/>
        </pc:sldMkLst>
        <pc:spChg chg="mod">
          <ac:chgData name="Simon Orsolya" userId="S::simor@bc.fi::ca7fb915-1ed1-4a38-abbb-3fb3a0098912" providerId="AD" clId="Web-{76A2BCE5-F2EA-4F78-8FA4-3CAB4F5D8C18}" dt="2024-02-28T08:42:11.928" v="3" actId="20577"/>
          <ac:spMkLst>
            <pc:docMk/>
            <pc:sldMk cId="1846647221" sldId="273"/>
            <ac:spMk id="2" creationId="{456D5912-8A3C-A510-84BD-BB6D51D036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638"/>
            <a:ext cx="12801600" cy="2053591"/>
          </a:xfrm>
        </p:spPr>
        <p:txBody>
          <a:bodyPr anchor="ctr">
            <a:normAutofit/>
          </a:bodyPr>
          <a:lstStyle>
            <a:lvl1pPr algn="ctr">
              <a:defRPr sz="7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9371BB1E-3BC7-4C94-826C-D5C950E7FA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4778" y="2326340"/>
            <a:ext cx="4934230" cy="494852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7">
            <a:extLst>
              <a:ext uri="{FF2B5EF4-FFF2-40B4-BE49-F238E27FC236}">
                <a16:creationId xmlns:a16="http://schemas.microsoft.com/office/drawing/2014/main" id="{C149263C-B720-1449-9494-848A5D9611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02595" y="2326340"/>
            <a:ext cx="4934230" cy="494852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42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24" userDrawn="1">
          <p15:clr>
            <a:srgbClr val="FBAE40"/>
          </p15:clr>
        </p15:guide>
        <p15:guide id="2" pos="40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E586-421D-4928-869B-79DCEFE8052D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E42-26EE-4A20-8DB0-7FDAE7D64D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54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E586-421D-4928-869B-79DCEFE8052D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E42-26EE-4A20-8DB0-7FDAE7D64D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52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E586-421D-4928-869B-79DCEFE8052D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E42-26EE-4A20-8DB0-7FDAE7D64D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81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E586-421D-4928-869B-79DCEFE8052D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E42-26EE-4A20-8DB0-7FDAE7D64D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75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E586-421D-4928-869B-79DCEFE8052D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E42-26EE-4A20-8DB0-7FDAE7D64D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7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E586-421D-4928-869B-79DCEFE8052D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E42-26EE-4A20-8DB0-7FDAE7D64D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8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E586-421D-4928-869B-79DCEFE8052D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E42-26EE-4A20-8DB0-7FDAE7D64D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1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E586-421D-4928-869B-79DCEFE8052D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E42-26EE-4A20-8DB0-7FDAE7D64D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92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E586-421D-4928-869B-79DCEFE8052D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E42-26EE-4A20-8DB0-7FDAE7D64D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83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E586-421D-4928-869B-79DCEFE8052D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E42-26EE-4A20-8DB0-7FDAE7D64D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94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5E586-421D-4928-869B-79DCEFE8052D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9E42-26EE-4A20-8DB0-7FDAE7D64D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17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B3FF4-34B3-2A25-B15C-3553C5DCCA93}"/>
              </a:ext>
            </a:extLst>
          </p:cNvPr>
          <p:cNvSpPr txBox="1">
            <a:spLocks/>
          </p:cNvSpPr>
          <p:nvPr/>
        </p:nvSpPr>
        <p:spPr>
          <a:xfrm>
            <a:off x="0" y="2946285"/>
            <a:ext cx="12801599" cy="370863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Asian Ninja" panose="02000503000000000000" pitchFamily="50" charset="0"/>
              </a:rPr>
              <a:t>Student Survey</a:t>
            </a:r>
            <a:endParaRPr lang="fr-F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 Asian Ninja" panose="02000503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30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sz="6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Variable and fixed costs, loan and interest calculations, depreciations</a:t>
            </a:r>
            <a:endParaRPr lang="en-US" sz="6000" dirty="0"/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ABC9780C-DED4-2C3D-A8F3-0CB3DD77B79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742" r="2742"/>
          <a:stretch/>
        </p:blipFill>
        <p:spPr/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A6109146-482A-3F53-C185-3351C0DD11A8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8FFE894-747A-83D7-F37C-2CE833752A4A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4E9DCD80-82B1-B40E-12FA-5F46CA806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6A9748E-1696-2918-6604-57770A155821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D8CBF7A-3909-BAF7-D960-C7CDB04DEA30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  <p:pic>
        <p:nvPicPr>
          <p:cNvPr id="22" name="Espace réservé pour une image  21">
            <a:extLst>
              <a:ext uri="{FF2B5EF4-FFF2-40B4-BE49-F238E27FC236}">
                <a16:creationId xmlns:a16="http://schemas.microsoft.com/office/drawing/2014/main" id="{570DD274-D9F8-4A82-1630-F536A718E86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/>
          <a:srcRect l="8554" r="8554"/>
          <a:stretch/>
        </p:blipFill>
        <p:spPr/>
      </p:pic>
    </p:spTree>
    <p:extLst>
      <p:ext uri="{BB962C8B-B14F-4D97-AF65-F5344CB8AC3E}">
        <p14:creationId xmlns:p14="http://schemas.microsoft.com/office/powerpoint/2010/main" val="716737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C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alculate gross margin and/or break even</a:t>
            </a:r>
            <a:endParaRPr lang="en-US" dirty="0"/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E0CE2163-A288-C9ED-0547-40DBFE3D747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3337" r="3337"/>
          <a:stretch/>
        </p:blipFill>
        <p:spPr/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EFDB8D95-5DAF-BAB5-B8B4-04ECA3028F1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4069" r="4069"/>
          <a:stretch/>
        </p:blipFill>
        <p:spPr/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855C2D4-C6A0-B2EE-2566-A33D1E6A15FD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E60CD42-9A25-AE59-D8B2-C33C97E54F6D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0" name="Image 9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3C466E3B-FF58-BC71-5D40-D3D4649A0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8EC908D-CFE8-AF9E-0706-3DEEEFBA4AB2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30901C5-A36A-EB1D-213A-B6A397B48C9F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13141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fr-FR" dirty="0">
                <a:solidFill>
                  <a:srgbClr val="202124"/>
                </a:solidFill>
                <a:latin typeface="Roboto" panose="02000000000000000000" pitchFamily="2" charset="0"/>
              </a:rPr>
              <a:t>D</a:t>
            </a:r>
            <a:r>
              <a:rPr lang="fr-F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 </a:t>
            </a:r>
            <a:r>
              <a:rPr lang="fr-FR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pricing</a:t>
            </a:r>
            <a:r>
              <a:rPr lang="fr-F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related</a:t>
            </a:r>
            <a:r>
              <a:rPr lang="fr-F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calculations</a:t>
            </a:r>
            <a:r>
              <a:rPr lang="fr-F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</a:t>
            </a:r>
            <a:endParaRPr lang="en-US" dirty="0"/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AB726F9F-9838-5A11-BCF5-A449536F74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991" r="1991"/>
          <a:stretch/>
        </p:blipFill>
        <p:spPr/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1DF72727-36B3-6603-EF4A-0B350983B41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6940" r="6940"/>
          <a:stretch/>
        </p:blipFill>
        <p:spPr/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906F137-F9F9-E1CD-84C0-F9336EE24A18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82978C4-A827-E3EF-C651-35AAE1E10A4C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078F0A19-737B-0E13-2928-3B8FF850A3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CABBCAF4-9C04-31D3-DF94-BCD01C2BF81B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91400EF-E28E-6B11-7939-905E3ED4DC14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36981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/>
                <a:ea typeface="Roboto"/>
                <a:cs typeface="Roboto"/>
              </a:rPr>
              <a:t>Make cash flow </a:t>
            </a:r>
            <a:r>
              <a:rPr lang="en-US" dirty="0">
                <a:solidFill>
                  <a:srgbClr val="202124"/>
                </a:solidFill>
                <a:latin typeface="Roboto"/>
                <a:ea typeface="Roboto"/>
                <a:cs typeface="Roboto"/>
              </a:rPr>
              <a:t>calculation</a:t>
            </a:r>
            <a:r>
              <a:rPr lang="en-US" b="0" i="0" dirty="0">
                <a:solidFill>
                  <a:srgbClr val="202124"/>
                </a:solidFill>
                <a:effectLst/>
                <a:latin typeface="Roboto"/>
                <a:ea typeface="Roboto"/>
                <a:cs typeface="Roboto"/>
              </a:rPr>
              <a:t> for a company</a:t>
            </a:r>
            <a:endParaRPr lang="en-US" dirty="0">
              <a:latin typeface="Roboto"/>
              <a:ea typeface="Roboto"/>
              <a:cs typeface="Roboto"/>
            </a:endParaRPr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412FE780-A702-F22F-FDE2-82DEA334D6B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5345" r="5345"/>
          <a:stretch/>
        </p:blipFill>
        <p:spPr>
          <a:xfrm>
            <a:off x="565150" y="2252296"/>
            <a:ext cx="4933950" cy="4948238"/>
          </a:xfrm>
        </p:spPr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688F8B04-F4E3-0B70-36FA-F584F269222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4845" r="4845"/>
          <a:stretch/>
        </p:blipFill>
        <p:spPr/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FBC9E763-B70C-7633-3DC4-A50CB0331459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6E8166F-BCFA-42FC-911C-A4C867F75CB4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3FA90C2F-8D64-CCC5-E7C2-97553E0488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A4A90D9-07B2-9619-BF0D-7EED53CCF0AB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2FFCE45-8B90-A5E6-ED84-0D0AF09D9C98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54091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U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nderstanding and interpreting financial ratios </a:t>
            </a:r>
            <a:endParaRPr lang="en-US" dirty="0"/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E73BA8D4-4544-1D63-9E2A-4776B6BEED6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4638" r="4638"/>
          <a:stretch/>
        </p:blipFill>
        <p:spPr/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5DA83B88-D314-50BE-8A86-F19D01BE1DF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3047" r="3047"/>
          <a:stretch/>
        </p:blipFill>
        <p:spPr/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E711143-AB5A-5D0A-E099-B4BDD6BA1500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B47536B-DD52-4285-86AD-8B4332AAC2ED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C4B2F41D-EED8-EC01-A5B0-110662D74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25E44F08-B2A3-59A2-48B3-6917F912C7D9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0DABAFD-B6F4-65FC-9088-906EDBDFC283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57855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How to make decisions based on the financial data</a:t>
            </a:r>
            <a:endParaRPr lang="en-US" dirty="0"/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FD26EBCD-26CD-DAC4-1A00-6994C105C92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4110" r="4110"/>
          <a:stretch/>
        </p:blipFill>
        <p:spPr/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86C587BF-6A2A-A607-4459-F0E1BC56714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5760" r="5760"/>
          <a:stretch/>
        </p:blipFill>
        <p:spPr/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A121D04B-1491-938A-396F-789812BF9173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512B12F-61D6-BA7B-9F79-DA2128250DC3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29C4DD91-21DB-FA51-B88C-AECEAC6516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0206DD48-CB7C-DB0E-A315-BC1066416E4F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2624ABF-F6D5-3B1A-4264-9B6DC216ECC9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78286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801600" cy="2245659"/>
          </a:xfrm>
        </p:spPr>
        <p:txBody>
          <a:bodyPr anchor="ctr">
            <a:normAutofit/>
          </a:bodyPr>
          <a:lstStyle/>
          <a:p>
            <a:r>
              <a:rPr lang="en-US" sz="8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 enjoyed playing the game</a:t>
            </a:r>
            <a:endParaRPr lang="en-US" sz="80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E3BDB4F-21AF-88FE-1057-58391BABE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002" y="1733152"/>
            <a:ext cx="11227596" cy="5697899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11416702-219F-0DC4-7ABA-4ABE9FA71BA7}"/>
              </a:ext>
            </a:extLst>
          </p:cNvPr>
          <p:cNvSpPr txBox="1">
            <a:spLocks/>
          </p:cNvSpPr>
          <p:nvPr/>
        </p:nvSpPr>
        <p:spPr>
          <a:xfrm>
            <a:off x="0" y="7323474"/>
            <a:ext cx="12801600" cy="2245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i="1" dirty="0">
                <a:solidFill>
                  <a:srgbClr val="202124"/>
                </a:solidFill>
                <a:latin typeface="Roboto" panose="02000000000000000000" pitchFamily="2" charset="0"/>
              </a:rPr>
              <a:t>“I've played the game before back at Summa, I didn't like it too much then. However, this school setting combined with the international groups/ students made the experience much more exciting. Which therefore improved my motivation to play the game, I ended up understanding it well, which the whole more fun.”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80356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801600" cy="2245659"/>
          </a:xfrm>
        </p:spPr>
        <p:txBody>
          <a:bodyPr anchor="ctr">
            <a:normAutofit fontScale="90000"/>
          </a:bodyPr>
          <a:lstStyle/>
          <a:p>
            <a:r>
              <a:rPr lang="en-US" sz="8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 learnt about school subjects (theory into practice)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1416702-219F-0DC4-7ABA-4ABE9FA71BA7}"/>
              </a:ext>
            </a:extLst>
          </p:cNvPr>
          <p:cNvSpPr txBox="1">
            <a:spLocks/>
          </p:cNvSpPr>
          <p:nvPr/>
        </p:nvSpPr>
        <p:spPr>
          <a:xfrm>
            <a:off x="0" y="7323474"/>
            <a:ext cx="12801600" cy="2245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i="1" dirty="0">
                <a:solidFill>
                  <a:srgbClr val="202124"/>
                </a:solidFill>
                <a:latin typeface="Roboto" panose="02000000000000000000" pitchFamily="2" charset="0"/>
              </a:rPr>
              <a:t>“The game is a great way of putting into practice what you've learnt and gaining a better understanding of the internal world of the company.”</a:t>
            </a:r>
            <a:endParaRPr lang="en-US" sz="4400" i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68D963A-9CDC-A44E-432A-439B77556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410" y="2461845"/>
            <a:ext cx="9724780" cy="467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9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801600" cy="2245659"/>
          </a:xfrm>
        </p:spPr>
        <p:txBody>
          <a:bodyPr anchor="ctr">
            <a:normAutofit fontScale="90000"/>
          </a:bodyPr>
          <a:lstStyle/>
          <a:p>
            <a:r>
              <a:rPr lang="en-US" sz="8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My language skills improved.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1416702-219F-0DC4-7ABA-4ABE9FA71BA7}"/>
              </a:ext>
            </a:extLst>
          </p:cNvPr>
          <p:cNvSpPr txBox="1">
            <a:spLocks/>
          </p:cNvSpPr>
          <p:nvPr/>
        </p:nvSpPr>
        <p:spPr>
          <a:xfrm>
            <a:off x="0" y="7323474"/>
            <a:ext cx="12801600" cy="2245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i="1" dirty="0">
                <a:solidFill>
                  <a:srgbClr val="202124"/>
                </a:solidFill>
                <a:latin typeface="Roboto"/>
                <a:ea typeface="Roboto"/>
                <a:cs typeface="Roboto"/>
              </a:rPr>
              <a:t>“Talking English all day improves my skills a lot.”</a:t>
            </a:r>
            <a:endParaRPr lang="en-US" sz="4400" i="1" dirty="0">
              <a:latin typeface="Roboto"/>
              <a:ea typeface="Roboto"/>
              <a:cs typeface="Roboto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DF92E22-9E0A-693A-24FA-7BFA25955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224" y="2245659"/>
            <a:ext cx="10321152" cy="510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39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801600" cy="2245659"/>
          </a:xfrm>
        </p:spPr>
        <p:txBody>
          <a:bodyPr anchor="ctr">
            <a:normAutofit fontScale="90000"/>
          </a:bodyPr>
          <a:lstStyle/>
          <a:p>
            <a:r>
              <a:rPr lang="en-US" sz="8000" b="0" i="0" dirty="0">
                <a:solidFill>
                  <a:srgbClr val="202124"/>
                </a:solidFill>
                <a:effectLst/>
                <a:latin typeface="Roboto"/>
                <a:ea typeface="Roboto"/>
                <a:cs typeface="Roboto"/>
              </a:rPr>
              <a:t>I experienced good </a:t>
            </a:r>
            <a:r>
              <a:rPr lang="en-US" sz="8000">
                <a:solidFill>
                  <a:srgbClr val="202124"/>
                </a:solidFill>
                <a:latin typeface="Roboto"/>
                <a:ea typeface="Roboto"/>
                <a:cs typeface="Roboto"/>
              </a:rPr>
              <a:t>teamwork</a:t>
            </a:r>
            <a:r>
              <a:rPr lang="en-US" sz="8000" b="0" i="0">
                <a:solidFill>
                  <a:srgbClr val="202124"/>
                </a:solidFill>
                <a:effectLst/>
                <a:latin typeface="Roboto"/>
                <a:ea typeface="Roboto"/>
                <a:cs typeface="Roboto"/>
              </a:rPr>
              <a:t>.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1416702-219F-0DC4-7ABA-4ABE9FA71BA7}"/>
              </a:ext>
            </a:extLst>
          </p:cNvPr>
          <p:cNvSpPr txBox="1">
            <a:spLocks/>
          </p:cNvSpPr>
          <p:nvPr/>
        </p:nvSpPr>
        <p:spPr>
          <a:xfrm>
            <a:off x="0" y="7323474"/>
            <a:ext cx="12801600" cy="2245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i="1" dirty="0">
                <a:solidFill>
                  <a:srgbClr val="202124"/>
                </a:solidFill>
                <a:latin typeface="Roboto" panose="02000000000000000000" pitchFamily="2" charset="0"/>
              </a:rPr>
              <a:t>“I learned to find a common language in a team. At first it didn’t seem easy, but then we succeeded.”</a:t>
            </a:r>
            <a:endParaRPr lang="en-US" sz="4400" i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CF9FEB8-DB08-14CE-33F8-1CB60A4A6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863" y="2277725"/>
            <a:ext cx="10711874" cy="504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64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/>
              <a:t>Connection between income statement and balance sheet</a:t>
            </a:r>
            <a:endParaRPr lang="fr-FR" dirty="0"/>
          </a:p>
        </p:txBody>
      </p:sp>
      <p:pic>
        <p:nvPicPr>
          <p:cNvPr id="12" name="Espace réservé pour une image  11">
            <a:extLst>
              <a:ext uri="{FF2B5EF4-FFF2-40B4-BE49-F238E27FC236}">
                <a16:creationId xmlns:a16="http://schemas.microsoft.com/office/drawing/2014/main" id="{E68EA4FF-3C50-29E9-913C-4ED847B20B5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461" b="461"/>
          <a:stretch/>
        </p:blipFill>
        <p:spPr/>
      </p:pic>
      <p:pic>
        <p:nvPicPr>
          <p:cNvPr id="15" name="Espace réservé pour une image  14">
            <a:extLst>
              <a:ext uri="{FF2B5EF4-FFF2-40B4-BE49-F238E27FC236}">
                <a16:creationId xmlns:a16="http://schemas.microsoft.com/office/drawing/2014/main" id="{F2B944CE-C01A-8843-F9E4-A6C218FF60C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4621" r="4621"/>
          <a:stretch/>
        </p:blipFill>
        <p:spPr/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58BBB1E6-3F2F-754A-03EB-1BEA103E5495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A2F5E9F-794D-5E54-BAD5-887A5D622A24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5" name="Image 4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019B28A3-1ABE-6E5C-43DA-E37E0BFEFE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30F1C29-0810-B307-68F4-4EFADBD1AD88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1798F32-E45B-D79B-FD86-2F67A44AB94B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8107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801600" cy="2245659"/>
          </a:xfrm>
        </p:spPr>
        <p:txBody>
          <a:bodyPr anchor="ctr">
            <a:normAutofit fontScale="90000"/>
          </a:bodyPr>
          <a:lstStyle/>
          <a:p>
            <a:r>
              <a:rPr lang="en-US" sz="8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 experienced International cooperation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1416702-219F-0DC4-7ABA-4ABE9FA71BA7}"/>
              </a:ext>
            </a:extLst>
          </p:cNvPr>
          <p:cNvSpPr txBox="1">
            <a:spLocks/>
          </p:cNvSpPr>
          <p:nvPr/>
        </p:nvSpPr>
        <p:spPr>
          <a:xfrm>
            <a:off x="0" y="7323474"/>
            <a:ext cx="12801600" cy="2245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i="1" dirty="0">
                <a:solidFill>
                  <a:srgbClr val="202124"/>
                </a:solidFill>
                <a:latin typeface="Roboto" panose="02000000000000000000" pitchFamily="2" charset="0"/>
              </a:rPr>
              <a:t>“We are from six different nationalities, six different cultures and six different perspectives. So we have a lot of different opinions and understanding of business. It was great learning, working and socializing with both student and teachers.”</a:t>
            </a:r>
            <a:endParaRPr lang="en-US" sz="4400" i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92DF64E-0A09-C42D-4252-4A832716A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039" y="2277725"/>
            <a:ext cx="9953522" cy="504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11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801600" cy="2245659"/>
          </a:xfrm>
        </p:spPr>
        <p:txBody>
          <a:bodyPr anchor="ctr">
            <a:normAutofit fontScale="90000"/>
          </a:bodyPr>
          <a:lstStyle/>
          <a:p>
            <a:r>
              <a:rPr lang="en-US" sz="8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 learnt about my own managing skills.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1416702-219F-0DC4-7ABA-4ABE9FA71BA7}"/>
              </a:ext>
            </a:extLst>
          </p:cNvPr>
          <p:cNvSpPr txBox="1">
            <a:spLocks/>
          </p:cNvSpPr>
          <p:nvPr/>
        </p:nvSpPr>
        <p:spPr>
          <a:xfrm>
            <a:off x="0" y="7323474"/>
            <a:ext cx="12801600" cy="2245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i="1">
                <a:solidFill>
                  <a:srgbClr val="202124"/>
                </a:solidFill>
                <a:latin typeface="Roboto" panose="02000000000000000000" pitchFamily="2" charset="0"/>
              </a:rPr>
              <a:t>“I chose Product manager because I never had experience in this field and now I have gained this experience.”</a:t>
            </a:r>
            <a:endParaRPr lang="en-US" sz="4400" i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4E06953-4B0F-534B-A355-681D85039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81" y="2088655"/>
            <a:ext cx="10911838" cy="542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7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/>
              <a:t>My language skills for international business</a:t>
            </a:r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8F8E76E3-889B-EA34-55DA-A3CBD5EF424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550" r="1550"/>
          <a:stretch/>
        </p:blipFill>
        <p:spPr/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BB6A15B7-F0C5-FDC1-9AEE-E9599B8FE54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5925" r="5925"/>
          <a:stretch/>
        </p:blipFill>
        <p:spPr/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72EC0B6-3E89-B415-FE8F-681695DABDD6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1054F52-C2C5-0C40-DAA1-91539960E036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BC768E73-7DD8-F4B5-4D9A-704A632719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0C03070-DE31-50A1-5646-9E1E44DF5A12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A1F03CC-2AAB-833A-3087-9C4D8B57066E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7507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U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se the 4ps of the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marketingmix</a:t>
            </a:r>
            <a:endParaRPr lang="en-US" dirty="0"/>
          </a:p>
        </p:txBody>
      </p:sp>
      <p:pic>
        <p:nvPicPr>
          <p:cNvPr id="21" name="Espace réservé pour une image  20">
            <a:extLst>
              <a:ext uri="{FF2B5EF4-FFF2-40B4-BE49-F238E27FC236}">
                <a16:creationId xmlns:a16="http://schemas.microsoft.com/office/drawing/2014/main" id="{66E92BEC-E06E-FB8A-95D2-7165B104B68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5397" r="5397"/>
          <a:stretch/>
        </p:blipFill>
        <p:spPr/>
      </p:pic>
      <p:pic>
        <p:nvPicPr>
          <p:cNvPr id="23" name="Espace réservé pour une image  22">
            <a:extLst>
              <a:ext uri="{FF2B5EF4-FFF2-40B4-BE49-F238E27FC236}">
                <a16:creationId xmlns:a16="http://schemas.microsoft.com/office/drawing/2014/main" id="{54CE2671-4610-BC7F-8726-D095345E59C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3394" r="3394"/>
          <a:stretch/>
        </p:blipFill>
        <p:spPr/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712EADB-9ADE-F6B1-4060-20AB6929DFD1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215407D-848A-7227-0C6B-2167E348B892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7" name="Image 16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7BBF2473-D307-4475-DCA9-06FF3B03FC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36285940-8F7D-52A8-0B38-93EFCFF7639C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0FE914-F60F-85F6-58B7-E0E1BCC1A486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75098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L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ogistics process of a company</a:t>
            </a:r>
            <a:endParaRPr lang="en-US" dirty="0"/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D5CB9480-5740-CC2E-88AE-E1EE47DCAC1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5590" r="5590"/>
          <a:stretch/>
        </p:blipFill>
        <p:spPr/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C0966BB3-484C-1AEE-895B-7E0887027EC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4039" r="4039"/>
          <a:stretch/>
        </p:blipFill>
        <p:spPr/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D20705A-C937-B7AF-CD43-9F09FF4DE76E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0EB415F-ABCB-C6E9-86F1-B4C0D622A7AC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C52C9F43-C02E-554D-66DF-438AF85A34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C6187390-2E5B-93C9-7A9B-A047A103FA1F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B021F01-DC0F-034D-1B72-A9ABEC55E9BE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3007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HR related processes in the business</a:t>
            </a:r>
            <a:endParaRPr lang="en-US" dirty="0"/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C3ECAC04-EB30-7098-16A3-D72344DF208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8121" r="8121"/>
          <a:stretch/>
        </p:blipFill>
        <p:spPr/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5D027DD6-D078-4E25-7FB4-08A0D869C76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3549" r="3549"/>
          <a:stretch/>
        </p:blipFill>
        <p:spPr/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13E2B73-2FED-932B-5C6C-B2F0DA667A05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B84C7F6-CD1E-6BA0-E8C4-EFA83708CEBA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68A5C548-446F-97E4-DDD3-2FAA0F532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2226C3F-CD6D-9669-49A9-B9AC33BD5CA7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425B1C2-31EF-9A61-E3E1-403E66616D0E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9314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Do teamwork effectively and keep cooperative team spirit</a:t>
            </a:r>
            <a:endParaRPr lang="en-US" dirty="0"/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7C9945CF-8912-C1DE-D3F0-889A235257C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6119" r="6119"/>
          <a:stretch/>
        </p:blipFill>
        <p:spPr/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0EEDB82F-8D08-FA23-C6B3-B745AAC25E5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791" r="791"/>
          <a:stretch/>
        </p:blipFill>
        <p:spPr/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8DE4235D-8367-317C-EDCA-5A0480A1B5E9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24C88C8-86AB-DAF1-EF17-46855E8E8118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D3B43B08-C367-B868-1560-633FB15F29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1AF4C7D8-22DE-F537-2510-99DDA45C6390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2BD8134-E132-3737-3932-3BAEE10C5657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9343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Macro economical basics: GDP, inflation, interest, employment </a:t>
            </a:r>
            <a:endParaRPr lang="en-US" dirty="0"/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D3AE3F25-701F-92BA-2D66-FCC45BB0260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3127" r="3127"/>
          <a:stretch/>
        </p:blipFill>
        <p:spPr/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6E2706FA-31DE-0C4B-AA10-E1C766C2608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4438" r="4438"/>
          <a:stretch/>
        </p:blipFill>
        <p:spPr/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8B179DA-B6F5-9842-EBE1-4F060927D98E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F3F09DF-E02C-7A01-1AD5-B5160D0A7B44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E8190896-27BC-24E0-044F-D7DEE3800A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90AF3DA5-B74A-CB6A-50AF-875137E65852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4C191B7-9CA6-027F-E717-2192C02B3F01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4089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D5912-8A3C-A510-84BD-BB6D51D0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Identify and understand PESTLE trends  </a:t>
            </a:r>
            <a:endParaRPr lang="en-US" dirty="0"/>
          </a:p>
        </p:txBody>
      </p:sp>
      <p:pic>
        <p:nvPicPr>
          <p:cNvPr id="16" name="Espace réservé pour une image  15">
            <a:extLst>
              <a:ext uri="{FF2B5EF4-FFF2-40B4-BE49-F238E27FC236}">
                <a16:creationId xmlns:a16="http://schemas.microsoft.com/office/drawing/2014/main" id="{83720D72-6035-3536-6D4F-46B578EB6A9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3979" r="3979"/>
          <a:stretch/>
        </p:blipFill>
        <p:spPr/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249C010B-AEAB-91DF-DBF2-E784EB99FE0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8266" r="8266"/>
          <a:stretch/>
        </p:blipFill>
        <p:spPr/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A35CA0C-77E3-8156-282A-3588D034A752}"/>
              </a:ext>
            </a:extLst>
          </p:cNvPr>
          <p:cNvSpPr txBox="1"/>
          <p:nvPr/>
        </p:nvSpPr>
        <p:spPr>
          <a:xfrm>
            <a:off x="0" y="7372581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b="1" dirty="0"/>
              <a:t>BEFORE THE GAME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FF30F3-DC72-3BBE-36AC-3EF240C2A8B4}"/>
              </a:ext>
            </a:extLst>
          </p:cNvPr>
          <p:cNvSpPr txBox="1"/>
          <p:nvPr/>
        </p:nvSpPr>
        <p:spPr>
          <a:xfrm>
            <a:off x="6400800" y="7372581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AFTER THE WEEK</a:t>
            </a:r>
          </a:p>
        </p:txBody>
      </p:sp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CF362D91-2BA0-067E-338E-4F0C2807B5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551" y="7893422"/>
            <a:ext cx="3046498" cy="14759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19C7273B-397A-FC34-B569-FAC0FA941457}"/>
              </a:ext>
            </a:extLst>
          </p:cNvPr>
          <p:cNvSpPr txBox="1"/>
          <p:nvPr/>
        </p:nvSpPr>
        <p:spPr>
          <a:xfrm>
            <a:off x="0" y="1859287"/>
            <a:ext cx="6400800" cy="369332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fr-FR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1970097-CD8A-BDFE-BB05-BFD238744797}"/>
              </a:ext>
            </a:extLst>
          </p:cNvPr>
          <p:cNvSpPr txBox="1"/>
          <p:nvPr/>
        </p:nvSpPr>
        <p:spPr>
          <a:xfrm>
            <a:off x="6400800" y="1859287"/>
            <a:ext cx="6400800" cy="369332"/>
          </a:xfrm>
          <a:prstGeom prst="rect">
            <a:avLst/>
          </a:prstGeom>
          <a:gradFill flip="none" rotWithShape="1">
            <a:gsLst>
              <a:gs pos="44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32099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218372C62B71F468740760DC232747C" ma:contentTypeVersion="18" ma:contentTypeDescription="Luo uusi asiakirja." ma:contentTypeScope="" ma:versionID="79db658942350f9ac14683cbac0a2a71">
  <xsd:schema xmlns:xsd="http://www.w3.org/2001/XMLSchema" xmlns:xs="http://www.w3.org/2001/XMLSchema" xmlns:p="http://schemas.microsoft.com/office/2006/metadata/properties" xmlns:ns2="d591da0b-c397-4cf9-abfa-4533e9dc4c58" xmlns:ns3="5793ff8e-b898-4e39-90f1-77f3a63680c1" targetNamespace="http://schemas.microsoft.com/office/2006/metadata/properties" ma:root="true" ma:fieldsID="38748b4d7a046e2c87220f048b60501e" ns2:_="" ns3:_="">
    <xsd:import namespace="d591da0b-c397-4cf9-abfa-4533e9dc4c58"/>
    <xsd:import namespace="5793ff8e-b898-4e39-90f1-77f3a63680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91da0b-c397-4cf9-abfa-4533e9dc4c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Kuvien tunnisteet" ma:readOnly="false" ma:fieldId="{5cf76f15-5ced-4ddc-b409-7134ff3c332f}" ma:taxonomyMulti="true" ma:sspId="18b50d03-e5e1-42be-85f2-0a9f7e76af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3ff8e-b898-4e39-90f1-77f3a63680c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e2022cc-0566-4704-acde-e43ac3e362c1}" ma:internalName="TaxCatchAll" ma:showField="CatchAllData" ma:web="5793ff8e-b898-4e39-90f1-77f3a63680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91da0b-c397-4cf9-abfa-4533e9dc4c58">
      <Terms xmlns="http://schemas.microsoft.com/office/infopath/2007/PartnerControls"/>
    </lcf76f155ced4ddcb4097134ff3c332f>
    <TaxCatchAll xmlns="5793ff8e-b898-4e39-90f1-77f3a63680c1" xsi:nil="true"/>
  </documentManagement>
</p:properties>
</file>

<file path=customXml/itemProps1.xml><?xml version="1.0" encoding="utf-8"?>
<ds:datastoreItem xmlns:ds="http://schemas.openxmlformats.org/officeDocument/2006/customXml" ds:itemID="{EDD5DCC1-DA94-43C5-8B03-F3D5EA2A3E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91da0b-c397-4cf9-abfa-4533e9dc4c58"/>
    <ds:schemaRef ds:uri="5793ff8e-b898-4e39-90f1-77f3a63680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9B455-B2A8-4F8B-8C8D-4EF3527DCB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63C15D-2233-4848-9D59-54E6669B7B86}">
  <ds:schemaRefs>
    <ds:schemaRef ds:uri="http://schemas.microsoft.com/office/2006/metadata/properties"/>
    <ds:schemaRef ds:uri="http://schemas.microsoft.com/office/infopath/2007/PartnerControls"/>
    <ds:schemaRef ds:uri="d591da0b-c397-4cf9-abfa-4533e9dc4c58"/>
    <ds:schemaRef ds:uri="5793ff8e-b898-4e39-90f1-77f3a63680c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</TotalTime>
  <Words>410</Words>
  <Application>Microsoft Office PowerPoint</Application>
  <PresentationFormat>A3 Paper (297x420 mm)</PresentationFormat>
  <Paragraphs>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Thème Office</vt:lpstr>
      <vt:lpstr>PowerPoint Presentation</vt:lpstr>
      <vt:lpstr>Connection between income statement and balance sheet</vt:lpstr>
      <vt:lpstr>My language skills for international business</vt:lpstr>
      <vt:lpstr>Use the 4ps of the marketingmix</vt:lpstr>
      <vt:lpstr>Logistics process of a company</vt:lpstr>
      <vt:lpstr>HR related processes in the business</vt:lpstr>
      <vt:lpstr>Do teamwork effectively and keep cooperative team spirit</vt:lpstr>
      <vt:lpstr>Macro economical basics: GDP, inflation, interest, employment </vt:lpstr>
      <vt:lpstr> Identify and understand PESTLE trends  </vt:lpstr>
      <vt:lpstr>Variable and fixed costs, loan and interest calculations, depreciations</vt:lpstr>
      <vt:lpstr>Calculate gross margin and/or break even</vt:lpstr>
      <vt:lpstr>Do pricing related calculations </vt:lpstr>
      <vt:lpstr>Make cash flow calculation for a company</vt:lpstr>
      <vt:lpstr>Understanding and interpreting financial ratios </vt:lpstr>
      <vt:lpstr> How to make decisions based on the financial data</vt:lpstr>
      <vt:lpstr>I enjoyed playing the game</vt:lpstr>
      <vt:lpstr>I learnt about school subjects (theory into practice)</vt:lpstr>
      <vt:lpstr>My language skills improved.</vt:lpstr>
      <vt:lpstr>I experienced good teamwork.</vt:lpstr>
      <vt:lpstr>I experienced International cooperation</vt:lpstr>
      <vt:lpstr>I learnt about my own managing skills.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Connection between income statement and balance sheet</dc:title>
  <dc:creator>Vincent Belloche</dc:creator>
  <cp:lastModifiedBy>Vincent Belloche</cp:lastModifiedBy>
  <cp:revision>12</cp:revision>
  <dcterms:created xsi:type="dcterms:W3CDTF">2023-10-06T10:04:28Z</dcterms:created>
  <dcterms:modified xsi:type="dcterms:W3CDTF">2024-02-28T08:42:22Z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0x0101004218372C62B71F468740760DC232747C</vt:lpwstr>
  </property>
</Properties>
</file>